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256" r:id="rId2"/>
    <p:sldId id="868" r:id="rId3"/>
    <p:sldId id="869" r:id="rId4"/>
    <p:sldId id="870" r:id="rId5"/>
    <p:sldId id="876" r:id="rId6"/>
    <p:sldId id="877" r:id="rId7"/>
    <p:sldId id="854" r:id="rId8"/>
    <p:sldId id="856" r:id="rId9"/>
    <p:sldId id="857" r:id="rId10"/>
    <p:sldId id="838" r:id="rId11"/>
    <p:sldId id="880" r:id="rId12"/>
    <p:sldId id="839" r:id="rId13"/>
    <p:sldId id="885" r:id="rId14"/>
    <p:sldId id="878" r:id="rId15"/>
    <p:sldId id="879" r:id="rId16"/>
    <p:sldId id="881" r:id="rId17"/>
    <p:sldId id="882" r:id="rId18"/>
    <p:sldId id="886" r:id="rId19"/>
    <p:sldId id="887" r:id="rId20"/>
    <p:sldId id="840" r:id="rId21"/>
    <p:sldId id="883" r:id="rId22"/>
    <p:sldId id="841" r:id="rId23"/>
    <p:sldId id="884" r:id="rId24"/>
    <p:sldId id="845" r:id="rId25"/>
    <p:sldId id="846" r:id="rId26"/>
    <p:sldId id="848" r:id="rId27"/>
    <p:sldId id="847" r:id="rId28"/>
    <p:sldId id="849" r:id="rId29"/>
    <p:sldId id="850" r:id="rId30"/>
    <p:sldId id="852" r:id="rId31"/>
    <p:sldId id="853" r:id="rId32"/>
    <p:sldId id="859" r:id="rId33"/>
    <p:sldId id="301" r:id="rId3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412BB8E8-32CF-4D36-94A9-863ED0E276C7}">
          <p14:sldIdLst>
            <p14:sldId id="256"/>
            <p14:sldId id="868"/>
            <p14:sldId id="869"/>
            <p14:sldId id="870"/>
            <p14:sldId id="876"/>
            <p14:sldId id="877"/>
            <p14:sldId id="854"/>
            <p14:sldId id="856"/>
            <p14:sldId id="857"/>
            <p14:sldId id="838"/>
            <p14:sldId id="880"/>
            <p14:sldId id="839"/>
            <p14:sldId id="885"/>
            <p14:sldId id="878"/>
            <p14:sldId id="879"/>
            <p14:sldId id="881"/>
            <p14:sldId id="882"/>
            <p14:sldId id="886"/>
            <p14:sldId id="887"/>
            <p14:sldId id="840"/>
            <p14:sldId id="883"/>
            <p14:sldId id="841"/>
            <p14:sldId id="884"/>
            <p14:sldId id="845"/>
            <p14:sldId id="846"/>
            <p14:sldId id="848"/>
            <p14:sldId id="847"/>
            <p14:sldId id="849"/>
            <p14:sldId id="850"/>
            <p14:sldId id="852"/>
            <p14:sldId id="853"/>
            <p14:sldId id="859"/>
            <p14:sldId id="30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aker, Ryan Shaun" initials="RYAN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F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294" autoAdjust="0"/>
    <p:restoredTop sz="82388" autoAdjust="0"/>
  </p:normalViewPr>
  <p:slideViewPr>
    <p:cSldViewPr>
      <p:cViewPr>
        <p:scale>
          <a:sx n="64" d="100"/>
          <a:sy n="64" d="100"/>
        </p:scale>
        <p:origin x="2376" y="5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6" y="12024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notesMaster" Target="notesMasters/notesMaster1.xml"/><Relationship Id="rId36" Type="http://schemas.openxmlformats.org/officeDocument/2006/relationships/commentAuthors" Target="commentAuthor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Relationship Id="rId4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AAA7C-7ACC-4BFB-BE93-9F32D66A2778}" type="datetimeFigureOut">
              <a:rPr lang="en-US" smtClean="0"/>
              <a:pPr/>
              <a:t>3/15/17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F639B-656A-4369-84E0-F13809BA20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12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Does this match the class’s overall intuition?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9102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Does this match the class’s overall intuition?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7572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Occurrence in the</a:t>
            </a:r>
            <a:r>
              <a:rPr lang="en-US" baseline="0" dirty="0" smtClean="0"/>
              <a:t> data</a:t>
            </a:r>
          </a:p>
          <a:p>
            <a:r>
              <a:rPr lang="en-US" baseline="0" dirty="0" smtClean="0"/>
              <a:t>Useful because they weed out 1) rules that do not apply to large amounts of data, and 2) data that does not occur enough to be analyzed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6335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Support = 2/11  = 0.182</a:t>
            </a:r>
          </a:p>
          <a:p>
            <a:r>
              <a:rPr lang="en-US" dirty="0" smtClean="0"/>
              <a:t>Confidence = 2/6</a:t>
            </a:r>
            <a:r>
              <a:rPr lang="en-US" baseline="0" dirty="0" smtClean="0"/>
              <a:t> = 0.333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1529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mr-IN" dirty="0" err="1" smtClean="0"/>
              <a:t>P</a:t>
            </a:r>
            <a:r>
              <a:rPr lang="mr-IN" dirty="0" smtClean="0"/>
              <a:t>(</a:t>
            </a:r>
            <a:r>
              <a:rPr lang="mr-IN" dirty="0" err="1" smtClean="0"/>
              <a:t>A</a:t>
            </a:r>
            <a:r>
              <a:rPr lang="mr-IN" dirty="0" smtClean="0"/>
              <a:t>) = 6/11 = 0.5</a:t>
            </a:r>
            <a:r>
              <a:rPr lang="en-US" dirty="0" smtClean="0"/>
              <a:t>4</a:t>
            </a:r>
            <a:r>
              <a:rPr lang="mr-IN" dirty="0" smtClean="0"/>
              <a:t>5</a:t>
            </a:r>
            <a:endParaRPr lang="en-US" dirty="0" smtClean="0"/>
          </a:p>
          <a:p>
            <a:r>
              <a:rPr lang="mr-IN" dirty="0" err="1" smtClean="0"/>
              <a:t>P</a:t>
            </a:r>
            <a:r>
              <a:rPr lang="mr-IN" dirty="0" smtClean="0"/>
              <a:t>(</a:t>
            </a:r>
            <a:r>
              <a:rPr lang="mr-IN" dirty="0" err="1" smtClean="0"/>
              <a:t>B</a:t>
            </a:r>
            <a:r>
              <a:rPr lang="mr-IN" dirty="0" smtClean="0"/>
              <a:t>) = 7/11 = 0.6</a:t>
            </a:r>
            <a:r>
              <a:rPr lang="en-US" dirty="0" smtClean="0"/>
              <a:t>36</a:t>
            </a:r>
          </a:p>
          <a:p>
            <a:r>
              <a:rPr lang="mr-IN" dirty="0" err="1" smtClean="0"/>
              <a:t>P</a:t>
            </a:r>
            <a:r>
              <a:rPr lang="mr-IN" dirty="0" smtClean="0"/>
              <a:t>(A^B) = 2/11 = 0.18</a:t>
            </a:r>
            <a:r>
              <a:rPr lang="en-US" dirty="0" smtClean="0"/>
              <a:t>2</a:t>
            </a:r>
          </a:p>
          <a:p>
            <a:r>
              <a:rPr lang="mr-IN" dirty="0" err="1" smtClean="0"/>
              <a:t>Cosine</a:t>
            </a:r>
            <a:r>
              <a:rPr lang="mr-IN" dirty="0" smtClean="0"/>
              <a:t> = 0.18</a:t>
            </a:r>
            <a:r>
              <a:rPr lang="en-US" dirty="0" smtClean="0"/>
              <a:t>2</a:t>
            </a:r>
            <a:r>
              <a:rPr lang="mr-IN" dirty="0" smtClean="0"/>
              <a:t>/ SQRT(0.5</a:t>
            </a:r>
            <a:r>
              <a:rPr lang="en-US" dirty="0" smtClean="0"/>
              <a:t>4</a:t>
            </a:r>
            <a:r>
              <a:rPr lang="mr-IN" dirty="0" smtClean="0"/>
              <a:t>5*0.6</a:t>
            </a:r>
            <a:r>
              <a:rPr lang="en-US" dirty="0" smtClean="0"/>
              <a:t>36</a:t>
            </a:r>
            <a:r>
              <a:rPr lang="mr-IN" dirty="0" smtClean="0"/>
              <a:t>)</a:t>
            </a:r>
            <a:endParaRPr lang="en-US" dirty="0" smtClean="0"/>
          </a:p>
          <a:p>
            <a:r>
              <a:rPr lang="mr-IN" dirty="0" err="1" smtClean="0"/>
              <a:t>Cosine</a:t>
            </a:r>
            <a:r>
              <a:rPr lang="mr-IN" dirty="0" smtClean="0"/>
              <a:t> = 0.18</a:t>
            </a:r>
            <a:r>
              <a:rPr lang="en-US" dirty="0" smtClean="0"/>
              <a:t>2</a:t>
            </a:r>
            <a:r>
              <a:rPr lang="mr-IN" dirty="0" smtClean="0"/>
              <a:t>/0.5</a:t>
            </a:r>
            <a:r>
              <a:rPr lang="en-US" dirty="0" smtClean="0"/>
              <a:t>8</a:t>
            </a:r>
            <a:r>
              <a:rPr lang="mr-IN" dirty="0" smtClean="0"/>
              <a:t>9 = 0.30</a:t>
            </a:r>
            <a:r>
              <a:rPr lang="en-US" dirty="0" smtClean="0"/>
              <a:t>9</a:t>
            </a:r>
            <a:r>
              <a:rPr lang="mr-IN" dirty="0" smtClean="0"/>
              <a:t> </a:t>
            </a:r>
            <a:r>
              <a:rPr lang="en-US" dirty="0" smtClean="0"/>
              <a:t>=</a:t>
            </a:r>
            <a:r>
              <a:rPr lang="mr-IN" dirty="0" smtClean="0"/>
              <a:t> </a:t>
            </a:r>
            <a:r>
              <a:rPr lang="mr-IN" dirty="0" err="1" smtClean="0"/>
              <a:t>B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55219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mr-IN" dirty="0" err="1" smtClean="0"/>
              <a:t>Confidence</a:t>
            </a:r>
            <a:r>
              <a:rPr lang="mr-IN" dirty="0" smtClean="0"/>
              <a:t> (</a:t>
            </a:r>
            <a:r>
              <a:rPr lang="mr-IN" dirty="0" err="1" smtClean="0"/>
              <a:t>A</a:t>
            </a:r>
            <a:r>
              <a:rPr lang="mr-IN" dirty="0" smtClean="0"/>
              <a:t>-&gt;</a:t>
            </a:r>
            <a:r>
              <a:rPr lang="mr-IN" dirty="0" err="1" smtClean="0"/>
              <a:t>B</a:t>
            </a:r>
            <a:r>
              <a:rPr lang="mr-IN" dirty="0" smtClean="0"/>
              <a:t>) = 2/6 = 0.33</a:t>
            </a:r>
            <a:r>
              <a:rPr lang="en-US" dirty="0" smtClean="0"/>
              <a:t>3</a:t>
            </a:r>
          </a:p>
          <a:p>
            <a:r>
              <a:rPr lang="mr-IN" dirty="0" err="1" smtClean="0"/>
              <a:t>P</a:t>
            </a:r>
            <a:r>
              <a:rPr lang="mr-IN" dirty="0" smtClean="0"/>
              <a:t>(</a:t>
            </a:r>
            <a:r>
              <a:rPr lang="mr-IN" dirty="0" err="1" smtClean="0"/>
              <a:t>B</a:t>
            </a:r>
            <a:r>
              <a:rPr lang="mr-IN" dirty="0" smtClean="0"/>
              <a:t>) = 7/11 = 0.6</a:t>
            </a:r>
            <a:r>
              <a:rPr lang="en-US" dirty="0" smtClean="0"/>
              <a:t>36</a:t>
            </a:r>
          </a:p>
          <a:p>
            <a:endParaRPr lang="en-US" dirty="0" smtClean="0"/>
          </a:p>
          <a:p>
            <a:r>
              <a:rPr lang="mr-IN" dirty="0" err="1" smtClean="0"/>
              <a:t>Lift</a:t>
            </a:r>
            <a:r>
              <a:rPr lang="mr-IN" dirty="0" smtClean="0"/>
              <a:t> = 0.333/0.636 = 0.52</a:t>
            </a:r>
            <a:r>
              <a:rPr lang="en-US" dirty="0" smtClean="0"/>
              <a:t>4</a:t>
            </a:r>
            <a:r>
              <a:rPr lang="mr-IN" dirty="0" smtClean="0"/>
              <a:t> </a:t>
            </a:r>
            <a:r>
              <a:rPr lang="en-US" dirty="0" smtClean="0"/>
              <a:t>=</a:t>
            </a:r>
            <a:r>
              <a:rPr lang="mr-IN" dirty="0" smtClean="0"/>
              <a:t> 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08212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mr-IN" dirty="0" err="1" smtClean="0"/>
              <a:t>P</a:t>
            </a:r>
            <a:r>
              <a:rPr lang="mr-IN" dirty="0" smtClean="0"/>
              <a:t>(</a:t>
            </a:r>
            <a:r>
              <a:rPr lang="mr-IN" dirty="0" err="1" smtClean="0"/>
              <a:t>A</a:t>
            </a:r>
            <a:r>
              <a:rPr lang="mr-IN" dirty="0" smtClean="0"/>
              <a:t>) = 6/11 = 0.5</a:t>
            </a:r>
            <a:r>
              <a:rPr lang="en-US" dirty="0" smtClean="0"/>
              <a:t>4</a:t>
            </a:r>
            <a:r>
              <a:rPr lang="mr-IN" dirty="0" smtClean="0"/>
              <a:t>5</a:t>
            </a:r>
            <a:endParaRPr lang="en-US" dirty="0" smtClean="0"/>
          </a:p>
          <a:p>
            <a:r>
              <a:rPr lang="mr-IN" dirty="0" err="1" smtClean="0"/>
              <a:t>P</a:t>
            </a:r>
            <a:r>
              <a:rPr lang="mr-IN" dirty="0" smtClean="0"/>
              <a:t>(</a:t>
            </a:r>
            <a:r>
              <a:rPr lang="mr-IN" dirty="0" err="1" smtClean="0"/>
              <a:t>B</a:t>
            </a:r>
            <a:r>
              <a:rPr lang="mr-IN" dirty="0" smtClean="0"/>
              <a:t>) = 7/11 = 0.6</a:t>
            </a:r>
            <a:r>
              <a:rPr lang="en-US" dirty="0" smtClean="0"/>
              <a:t>36</a:t>
            </a:r>
          </a:p>
          <a:p>
            <a:r>
              <a:rPr lang="mr-IN" dirty="0" err="1" smtClean="0"/>
              <a:t>P</a:t>
            </a:r>
            <a:r>
              <a:rPr lang="mr-IN" dirty="0" smtClean="0"/>
              <a:t>(A^B) = 2/11 = 0.18</a:t>
            </a:r>
            <a:r>
              <a:rPr lang="en-US" dirty="0" smtClean="0"/>
              <a:t>2</a:t>
            </a:r>
          </a:p>
          <a:p>
            <a:endParaRPr lang="en-US" dirty="0" smtClean="0"/>
          </a:p>
          <a:p>
            <a:r>
              <a:rPr lang="en-US" dirty="0" err="1" smtClean="0"/>
              <a:t>Jaccard</a:t>
            </a:r>
            <a:r>
              <a:rPr lang="en-US" baseline="0" dirty="0" smtClean="0"/>
              <a:t> = 0.182/(0.545+0.636-0.182)</a:t>
            </a:r>
          </a:p>
          <a:p>
            <a:r>
              <a:rPr lang="en-US" baseline="0" dirty="0" err="1" smtClean="0"/>
              <a:t>Jaccard</a:t>
            </a:r>
            <a:r>
              <a:rPr lang="en-US" baseline="0" dirty="0" smtClean="0"/>
              <a:t> = 0.182/0.999 = 0.182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1849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+mj-lt"/>
              <a:buAutoNum type="arabicPeriod"/>
            </a:pPr>
            <a:r>
              <a:rPr lang="en-US" dirty="0" smtClean="0"/>
              <a:t>We argue in this paper that cosine and added value (or equivalently lift) are well suited to educational data, and that teachers can interpret their results easily.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 smtClean="0"/>
              <a:t>We argue that interestingness should be checked with cosine first, and then with lift if cosine rates the rule as </a:t>
            </a:r>
            <a:r>
              <a:rPr lang="en-US" dirty="0" err="1" smtClean="0"/>
              <a:t>noninteresting</a:t>
            </a:r>
            <a:r>
              <a:rPr lang="en-US" dirty="0" smtClean="0"/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 smtClean="0"/>
              <a:t>If both measures disagree, teachers should use the intuition behind the measures to decide whether or not to dismiss the association rule.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3097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+mj-lt"/>
              <a:buAutoNum type="arabicPeriod"/>
            </a:pPr>
            <a:r>
              <a:rPr lang="en-US" dirty="0" smtClean="0"/>
              <a:t>We argue in this paper that cosine and added value (or equivalently lift) are well suited to educational data, and that teachers can interpret their results easily.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 smtClean="0"/>
              <a:t>We argue that interestingness should be checked with cosine first, and then with lift if cosine rates the rule as </a:t>
            </a:r>
            <a:r>
              <a:rPr lang="en-US" dirty="0" err="1" smtClean="0"/>
              <a:t>noninteresting</a:t>
            </a:r>
            <a:r>
              <a:rPr lang="en-US" dirty="0" smtClean="0"/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 smtClean="0"/>
              <a:t>If both measures disagree, teachers should use the intuition behind the measures to decide whether or not to dismiss the association rule.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6630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Lift and cosine are good indicators of interestingness. In addition, the Phi Coefficient, </a:t>
            </a:r>
            <a:r>
              <a:rPr lang="en-US" dirty="0" err="1" smtClean="0"/>
              <a:t>Convinction</a:t>
            </a:r>
            <a:r>
              <a:rPr lang="en-US" dirty="0" smtClean="0"/>
              <a:t>, and </a:t>
            </a:r>
            <a:r>
              <a:rPr lang="en-US" dirty="0" err="1" smtClean="0"/>
              <a:t>Jaccard</a:t>
            </a:r>
            <a:r>
              <a:rPr lang="en-US" dirty="0" smtClean="0"/>
              <a:t> also turn out to be good indicators of interestingness.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0929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Lift and cosine are good indicators of interestingness. In addition, the Phi Coefficient, </a:t>
            </a:r>
            <a:r>
              <a:rPr lang="en-US" dirty="0" err="1" smtClean="0"/>
              <a:t>Convinction</a:t>
            </a:r>
            <a:r>
              <a:rPr lang="en-US" dirty="0" smtClean="0"/>
              <a:t>, and </a:t>
            </a:r>
            <a:r>
              <a:rPr lang="en-US" dirty="0" err="1" smtClean="0"/>
              <a:t>Jaccard</a:t>
            </a:r>
            <a:r>
              <a:rPr lang="en-US" dirty="0" smtClean="0"/>
              <a:t> also turn out to be good indicators of interestingness.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66503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3/15/17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3/15/17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3/15/17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3/15/17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3/15/17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3/15/17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3/15/17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3/15/17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3/15/17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3/15/17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3/15/17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77E0E-AA0C-4CA6-9370-9BDDCA793804}" type="datetimeFigureOut">
              <a:rPr lang="en-US" smtClean="0"/>
              <a:pPr/>
              <a:t>3/15/17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Core Methods in </a:t>
            </a:r>
            <a:br>
              <a:rPr lang="en-US" b="1" dirty="0" smtClean="0"/>
            </a:br>
            <a:r>
              <a:rPr lang="en-US" b="1" dirty="0" smtClean="0"/>
              <a:t>Educational </a:t>
            </a:r>
            <a:r>
              <a:rPr lang="en-US" b="1" dirty="0"/>
              <a:t>Data Mining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EDUC 545</a:t>
            </a:r>
            <a:br>
              <a:rPr lang="en-US" dirty="0" smtClean="0"/>
            </a:br>
            <a:r>
              <a:rPr lang="en-US" dirty="0" smtClean="0"/>
              <a:t>Spring 2017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C2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00273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tools did you use?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Packages (e.g., Excel)</a:t>
            </a:r>
          </a:p>
          <a:p>
            <a:r>
              <a:rPr lang="en-US" dirty="0" smtClean="0"/>
              <a:t>Features of Packages (e.g., Pivot Tables)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5952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Let’s</a:t>
            </a:r>
            <a:r>
              <a:rPr lang="mr-IN" dirty="0" smtClean="0"/>
              <a:t>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Form groups of 4</a:t>
            </a:r>
          </a:p>
          <a:p>
            <a:endParaRPr lang="en-US" dirty="0"/>
          </a:p>
          <a:p>
            <a:r>
              <a:rPr lang="en-US" dirty="0" smtClean="0"/>
              <a:t>What features did you generate? </a:t>
            </a:r>
          </a:p>
          <a:p>
            <a:r>
              <a:rPr lang="en-US" dirty="0" smtClean="0"/>
              <a:t>How did you generate them</a:t>
            </a:r>
            <a:r>
              <a:rPr lang="en-US" dirty="0" smtClean="0"/>
              <a:t>?</a:t>
            </a:r>
          </a:p>
          <a:p>
            <a:r>
              <a:rPr lang="en-US" dirty="0"/>
              <a:t>Did it end up in your final </a:t>
            </a:r>
            <a:r>
              <a:rPr lang="en-US" dirty="0" smtClean="0"/>
              <a:t>model? </a:t>
            </a:r>
          </a:p>
          <a:p>
            <a:r>
              <a:rPr lang="en-US" dirty="0" smtClean="0"/>
              <a:t>In </a:t>
            </a:r>
            <a:r>
              <a:rPr lang="en-US" dirty="0"/>
              <a:t>what direction</a:t>
            </a:r>
            <a:r>
              <a:rPr lang="en-US" dirty="0" smtClean="0"/>
              <a:t>?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Choose 2 features per group that are the coolest/most interesting/most novel</a:t>
            </a:r>
          </a:p>
          <a:p>
            <a:r>
              <a:rPr lang="en-US" dirty="0" smtClean="0"/>
              <a:t>Be ready to share with rest of class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4584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Let’s…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Go through how you created some features</a:t>
            </a:r>
          </a:p>
          <a:p>
            <a:pPr lvl="1"/>
            <a:r>
              <a:rPr lang="en-US" dirty="0" smtClean="0"/>
              <a:t>Actually do it… Re-create it in real-time, or show us your code…</a:t>
            </a:r>
          </a:p>
          <a:p>
            <a:endParaRPr lang="en-US" dirty="0"/>
          </a:p>
          <a:p>
            <a:r>
              <a:rPr lang="en-US" dirty="0" smtClean="0"/>
              <a:t>We’ll have multiple volunteers</a:t>
            </a:r>
          </a:p>
          <a:p>
            <a:pPr lvl="1"/>
            <a:r>
              <a:rPr lang="en-US" dirty="0" smtClean="0"/>
              <a:t>One feature per customer, please…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11570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Was feature engineering beneficial?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82528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Association Rule Mining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4423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>
                <a:solidFill>
                  <a:srgbClr val="FF0000"/>
                </a:solidFill>
              </a:rPr>
              <a:t>The Land of Inconsistent Terminology</a:t>
            </a:r>
          </a:p>
        </p:txBody>
      </p:sp>
      <p:pic>
        <p:nvPicPr>
          <p:cNvPr id="2050" name="Picture 2" descr="http://www.precisionnutrition.com/wordpress/wp-content/uploads/2010/06/homersimpson-in-chocolate-lan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2201333"/>
            <a:ext cx="4610100" cy="4656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83643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Association Rule Mining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Try to automatically find simple if-then rules within the data set</a:t>
            </a:r>
          </a:p>
          <a:p>
            <a:endParaRPr lang="en-US" dirty="0" smtClean="0"/>
          </a:p>
          <a:p>
            <a:r>
              <a:rPr lang="en-US" dirty="0" smtClean="0"/>
              <a:t>Another method that can be applied when you don’t know what structure there is in your data</a:t>
            </a:r>
          </a:p>
          <a:p>
            <a:endParaRPr lang="en-US" dirty="0"/>
          </a:p>
          <a:p>
            <a:r>
              <a:rPr lang="en-US" dirty="0" smtClean="0"/>
              <a:t>Unlike clustering, association rules are often obviously actionable</a:t>
            </a:r>
          </a:p>
          <a:p>
            <a:pPr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7853681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Association Rule Metrics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Support</a:t>
            </a:r>
            <a:endParaRPr lang="en-US" dirty="0"/>
          </a:p>
          <a:p>
            <a:r>
              <a:rPr lang="en-US" dirty="0"/>
              <a:t>Confidence</a:t>
            </a:r>
          </a:p>
          <a:p>
            <a:endParaRPr lang="en-US" dirty="0" smtClean="0"/>
          </a:p>
          <a:p>
            <a:r>
              <a:rPr lang="en-US" dirty="0" smtClean="0"/>
              <a:t>What do they mean?</a:t>
            </a:r>
            <a:endParaRPr lang="en-US" dirty="0"/>
          </a:p>
          <a:p>
            <a:r>
              <a:rPr lang="en-US" dirty="0" smtClean="0"/>
              <a:t>Why are they useful?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65027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Quiz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810000" cy="4525963"/>
          </a:xfrm>
        </p:spPr>
        <p:txBody>
          <a:bodyPr>
            <a:normAutofit/>
          </a:bodyPr>
          <a:lstStyle/>
          <a:p>
            <a:r>
              <a:rPr lang="en-US" dirty="0"/>
              <a:t>If a student took Advanced Data Mining, the student took Intro Statistics </a:t>
            </a:r>
          </a:p>
          <a:p>
            <a:r>
              <a:rPr lang="en-US" dirty="0" smtClean="0"/>
              <a:t>Support?</a:t>
            </a:r>
          </a:p>
          <a:p>
            <a:r>
              <a:rPr lang="en-US" dirty="0" smtClean="0"/>
              <a:t>Confidence?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7306180"/>
              </p:ext>
            </p:extLst>
          </p:nvPr>
        </p:nvGraphicFramePr>
        <p:xfrm>
          <a:off x="4495800" y="1600200"/>
          <a:ext cx="4191000" cy="445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95500"/>
                <a:gridCol w="20955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Took Advanced DM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Took Intro Stat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151506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Association Rule Metrics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Interestingness</a:t>
            </a:r>
          </a:p>
          <a:p>
            <a:endParaRPr lang="en-US" dirty="0"/>
          </a:p>
          <a:p>
            <a:r>
              <a:rPr lang="en-US" dirty="0" smtClean="0"/>
              <a:t>What are some interestingness metrics?</a:t>
            </a:r>
          </a:p>
          <a:p>
            <a:endParaRPr lang="en-US" dirty="0"/>
          </a:p>
          <a:p>
            <a:r>
              <a:rPr lang="en-US" dirty="0" smtClean="0"/>
              <a:t>Why are they needed?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13277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is interestingness needed?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Possible to generate large numbers of trivial associations</a:t>
            </a:r>
          </a:p>
          <a:p>
            <a:pPr lvl="1"/>
            <a:r>
              <a:rPr lang="en-US" dirty="0" smtClean="0"/>
              <a:t>Students who took a course took its prerequisites </a:t>
            </a:r>
            <a:r>
              <a:rPr lang="en-US" dirty="0"/>
              <a:t>(</a:t>
            </a:r>
            <a:r>
              <a:rPr lang="en-US" dirty="0" err="1"/>
              <a:t>Vialardi</a:t>
            </a:r>
            <a:r>
              <a:rPr lang="en-US" dirty="0"/>
              <a:t> et al., 2009) </a:t>
            </a:r>
            <a:endParaRPr lang="en-US" dirty="0" smtClean="0"/>
          </a:p>
          <a:p>
            <a:pPr lvl="1"/>
            <a:r>
              <a:rPr lang="en-US" dirty="0"/>
              <a:t>Students who do poorly on the exams fail the course (El-</a:t>
            </a:r>
            <a:r>
              <a:rPr lang="en-US" dirty="0" err="1"/>
              <a:t>Halees</a:t>
            </a:r>
            <a:r>
              <a:rPr lang="en-US" dirty="0"/>
              <a:t>, 2009) </a:t>
            </a:r>
          </a:p>
        </p:txBody>
      </p:sp>
    </p:spTree>
    <p:extLst>
      <p:ext uri="{BB962C8B-B14F-4D97-AF65-F5344CB8AC3E}">
        <p14:creationId xmlns:p14="http://schemas.microsoft.com/office/powerpoint/2010/main" val="8066622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Cosine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Measures co-occurrence</a:t>
            </a:r>
          </a:p>
          <a:p>
            <a:pPr marL="0" indent="0">
              <a:buNone/>
            </a:pPr>
            <a:r>
              <a:rPr lang="en-US" dirty="0" smtClean="0"/>
              <a:t>	</a:t>
            </a:r>
            <a:r>
              <a:rPr lang="en-US" u="sng" dirty="0" smtClean="0"/>
              <a:t>	P(A^B)	</a:t>
            </a:r>
          </a:p>
          <a:p>
            <a:pPr marL="0" indent="0">
              <a:buNone/>
            </a:pPr>
            <a:r>
              <a:rPr lang="en-US" dirty="0" smtClean="0"/>
              <a:t>	  </a:t>
            </a:r>
            <a:r>
              <a:rPr lang="en-US" dirty="0" err="1" smtClean="0"/>
              <a:t>sqrt</a:t>
            </a:r>
            <a:r>
              <a:rPr lang="en-US" dirty="0" smtClean="0"/>
              <a:t>(P(A)*P(B))</a:t>
            </a:r>
          </a:p>
          <a:p>
            <a:r>
              <a:rPr lang="en-US" dirty="0" smtClean="0"/>
              <a:t>Easy </a:t>
            </a:r>
            <a:r>
              <a:rPr lang="en-US" dirty="0"/>
              <a:t>to interpret (numbers closer to 1 than 0 are better; over 0.65 is desirable) </a:t>
            </a:r>
            <a:endParaRPr lang="en-US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7389492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Quiz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810000" cy="4525963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If a student took Advanced Data Mining, the student took Intro Statistics </a:t>
            </a:r>
          </a:p>
          <a:p>
            <a:r>
              <a:rPr lang="en-US" dirty="0" smtClean="0"/>
              <a:t>Cosine?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 smtClean="0"/>
              <a:t>0.160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 smtClean="0"/>
              <a:t>0.309</a:t>
            </a:r>
            <a:endParaRPr lang="en-US" dirty="0" smtClean="0"/>
          </a:p>
          <a:p>
            <a:pPr marL="514350" indent="-514350">
              <a:buFont typeface="+mj-lt"/>
              <a:buAutoNum type="alphaUcPeriod"/>
            </a:pPr>
            <a:r>
              <a:rPr lang="en-US" dirty="0" smtClean="0"/>
              <a:t>0.519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 smtClean="0"/>
              <a:t>0.720 </a:t>
            </a:r>
            <a:endParaRPr lang="en-US" dirty="0"/>
          </a:p>
          <a:p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7168330"/>
              </p:ext>
            </p:extLst>
          </p:nvPr>
        </p:nvGraphicFramePr>
        <p:xfrm>
          <a:off x="4495800" y="1600200"/>
          <a:ext cx="4191000" cy="445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95500"/>
                <a:gridCol w="20955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Took Advanced DM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Took Intro Stat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535649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Lift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Measures </a:t>
            </a:r>
            <a:r>
              <a:rPr lang="en-US" dirty="0"/>
              <a:t>whether data points that have both A and B are more common than data points only containing B </a:t>
            </a:r>
          </a:p>
          <a:p>
            <a:pPr marL="0" indent="0">
              <a:buNone/>
            </a:pPr>
            <a:r>
              <a:rPr lang="en-US" dirty="0" smtClean="0"/>
              <a:t>	</a:t>
            </a:r>
            <a:r>
              <a:rPr lang="en-US" u="sng" dirty="0"/>
              <a:t> </a:t>
            </a:r>
            <a:r>
              <a:rPr lang="en-US" u="sng" dirty="0" smtClean="0"/>
              <a:t>   Confidence(A-&gt;B)	</a:t>
            </a:r>
          </a:p>
          <a:p>
            <a:pPr marL="0" indent="0">
              <a:buNone/>
            </a:pPr>
            <a:r>
              <a:rPr lang="en-US" dirty="0" smtClean="0"/>
              <a:t>	                 P(B)</a:t>
            </a:r>
          </a:p>
          <a:p>
            <a:r>
              <a:rPr lang="en-US" dirty="0" smtClean="0"/>
              <a:t>Easy </a:t>
            </a:r>
            <a:r>
              <a:rPr lang="en-US" dirty="0"/>
              <a:t>to interpret </a:t>
            </a:r>
            <a:r>
              <a:rPr lang="en-US" dirty="0" smtClean="0"/>
              <a:t>(</a:t>
            </a:r>
            <a:r>
              <a:rPr lang="en-US" dirty="0"/>
              <a:t>lift over 1 indicates stronger </a:t>
            </a:r>
            <a:r>
              <a:rPr lang="en-US" dirty="0" smtClean="0"/>
              <a:t>association) </a:t>
            </a:r>
            <a:endParaRPr lang="en-US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4318210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Quiz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810000" cy="4525963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If a student took Advanced Data Mining, the student took Intro Statistics </a:t>
            </a:r>
          </a:p>
          <a:p>
            <a:r>
              <a:rPr lang="en-US" dirty="0" smtClean="0"/>
              <a:t>Lift?</a:t>
            </a:r>
          </a:p>
          <a:p>
            <a:pPr marL="514350" indent="-514350">
              <a:buFont typeface="+mj-lt"/>
              <a:buAutoNum type="alphaUcPeriod"/>
            </a:pPr>
            <a:r>
              <a:rPr lang="sk-SK" dirty="0" smtClean="0"/>
              <a:t>0.333</a:t>
            </a:r>
          </a:p>
          <a:p>
            <a:pPr marL="514350" indent="-514350">
              <a:buFont typeface="+mj-lt"/>
              <a:buAutoNum type="alphaUcPeriod"/>
            </a:pPr>
            <a:r>
              <a:rPr lang="sk-SK" dirty="0" smtClean="0"/>
              <a:t>0.429</a:t>
            </a:r>
          </a:p>
          <a:p>
            <a:pPr marL="514350" indent="-514350">
              <a:buFont typeface="+mj-lt"/>
              <a:buAutoNum type="alphaUcPeriod"/>
            </a:pPr>
            <a:r>
              <a:rPr lang="sk-SK" dirty="0" smtClean="0"/>
              <a:t>0.524</a:t>
            </a:r>
          </a:p>
          <a:p>
            <a:pPr marL="514350" indent="-514350">
              <a:buFont typeface="+mj-lt"/>
              <a:buAutoNum type="alphaUcPeriod"/>
            </a:pPr>
            <a:r>
              <a:rPr lang="sk-SK" dirty="0" smtClean="0"/>
              <a:t>0.643</a:t>
            </a:r>
            <a:endParaRPr lang="sk-SK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495800" y="1600200"/>
          <a:ext cx="4191000" cy="445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95500"/>
                <a:gridCol w="20955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Took Advanced DM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Took Intro Stat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627781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</a:t>
            </a:r>
            <a:r>
              <a:rPr lang="en-US" dirty="0" err="1" smtClean="0"/>
              <a:t>Jaccard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Measures </a:t>
            </a:r>
            <a:r>
              <a:rPr lang="en-US" dirty="0"/>
              <a:t>whether data points that have both A and B are more common than data points only containing B </a:t>
            </a:r>
          </a:p>
          <a:p>
            <a:pPr marL="0" indent="0">
              <a:buNone/>
            </a:pPr>
            <a:r>
              <a:rPr lang="en-US" dirty="0" smtClean="0"/>
              <a:t>	</a:t>
            </a:r>
            <a:r>
              <a:rPr lang="en-US" u="sng" dirty="0"/>
              <a:t> </a:t>
            </a:r>
            <a:r>
              <a:rPr lang="en-US" u="sng" dirty="0"/>
              <a:t>	</a:t>
            </a:r>
            <a:r>
              <a:rPr lang="en-US" u="sng" dirty="0" smtClean="0"/>
              <a:t>P(A^B)</a:t>
            </a:r>
            <a:r>
              <a:rPr lang="en-US" u="sng" dirty="0" smtClean="0"/>
              <a:t>	</a:t>
            </a:r>
          </a:p>
          <a:p>
            <a:pPr marL="0" indent="0">
              <a:buNone/>
            </a:pPr>
            <a:r>
              <a:rPr lang="en-US" dirty="0" smtClean="0"/>
              <a:t>	</a:t>
            </a:r>
            <a:r>
              <a:rPr lang="en-US" dirty="0" smtClean="0"/>
              <a:t>P(A)+P(B)-P(A^B)</a:t>
            </a:r>
            <a:endParaRPr lang="en-US" dirty="0" smtClean="0"/>
          </a:p>
          <a:p>
            <a:r>
              <a:rPr lang="en-US" dirty="0"/>
              <a:t>Measures the relative degree to which having A and B together is more likely than having either A or B but not both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36678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Quiz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810000" cy="4525963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If a student took Advanced Data Mining, the student took Intro Statistics </a:t>
            </a:r>
          </a:p>
          <a:p>
            <a:r>
              <a:rPr lang="en-US" dirty="0" err="1" smtClean="0"/>
              <a:t>Jaccard</a:t>
            </a:r>
            <a:r>
              <a:rPr lang="en-US" dirty="0" smtClean="0"/>
              <a:t>?</a:t>
            </a:r>
            <a:endParaRPr lang="en-US" dirty="0" smtClean="0"/>
          </a:p>
          <a:p>
            <a:pPr marL="514350" indent="-514350">
              <a:buFont typeface="+mj-lt"/>
              <a:buAutoNum type="alphaUcPeriod"/>
            </a:pPr>
            <a:r>
              <a:rPr lang="sk-SK" dirty="0" smtClean="0"/>
              <a:t>0.182</a:t>
            </a:r>
            <a:endParaRPr lang="sk-SK" dirty="0" smtClean="0"/>
          </a:p>
          <a:p>
            <a:pPr marL="514350" indent="-514350">
              <a:buFont typeface="+mj-lt"/>
              <a:buAutoNum type="alphaUcPeriod"/>
            </a:pPr>
            <a:r>
              <a:rPr lang="sk-SK" dirty="0" smtClean="0"/>
              <a:t>0.429</a:t>
            </a:r>
          </a:p>
          <a:p>
            <a:pPr marL="514350" indent="-514350">
              <a:buFont typeface="+mj-lt"/>
              <a:buAutoNum type="alphaUcPeriod"/>
            </a:pPr>
            <a:r>
              <a:rPr lang="sk-SK" dirty="0" smtClean="0"/>
              <a:t>0.333</a:t>
            </a:r>
            <a:endParaRPr lang="sk-SK" dirty="0" smtClean="0"/>
          </a:p>
          <a:p>
            <a:pPr marL="514350" indent="-514350">
              <a:buFont typeface="+mj-lt"/>
              <a:buAutoNum type="alphaUcPeriod"/>
            </a:pPr>
            <a:r>
              <a:rPr lang="sk-SK" dirty="0" smtClean="0"/>
              <a:t>0.643</a:t>
            </a:r>
            <a:endParaRPr lang="sk-SK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495800" y="1600200"/>
          <a:ext cx="4191000" cy="445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95500"/>
                <a:gridCol w="20955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Took Advanced DM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Took Intro Stat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153883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Association Rule Metrics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do </a:t>
            </a:r>
            <a:r>
              <a:rPr lang="en-US" dirty="0" err="1" smtClean="0"/>
              <a:t>Merceron</a:t>
            </a:r>
            <a:r>
              <a:rPr lang="en-US" dirty="0" smtClean="0"/>
              <a:t> &amp; </a:t>
            </a:r>
            <a:r>
              <a:rPr lang="en-US" dirty="0" err="1" smtClean="0"/>
              <a:t>Yacef</a:t>
            </a:r>
            <a:r>
              <a:rPr lang="en-US" dirty="0" smtClean="0"/>
              <a:t> argue?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5512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Association Rule Metrics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do </a:t>
            </a:r>
            <a:r>
              <a:rPr lang="en-US" dirty="0" err="1" smtClean="0"/>
              <a:t>Merceron</a:t>
            </a:r>
            <a:r>
              <a:rPr lang="en-US" dirty="0" smtClean="0"/>
              <a:t> &amp; </a:t>
            </a:r>
            <a:r>
              <a:rPr lang="en-US" dirty="0" err="1" smtClean="0"/>
              <a:t>Yacef</a:t>
            </a:r>
            <a:r>
              <a:rPr lang="en-US" dirty="0" smtClean="0"/>
              <a:t> argue?</a:t>
            </a:r>
          </a:p>
          <a:p>
            <a:endParaRPr lang="en-US" dirty="0"/>
          </a:p>
          <a:p>
            <a:r>
              <a:rPr lang="en-US" dirty="0" smtClean="0"/>
              <a:t>Cosine </a:t>
            </a:r>
            <a:r>
              <a:rPr lang="en-US" dirty="0"/>
              <a:t>and </a:t>
            </a:r>
            <a:r>
              <a:rPr lang="en-US" dirty="0" smtClean="0"/>
              <a:t>lift </a:t>
            </a:r>
            <a:r>
              <a:rPr lang="en-US" dirty="0"/>
              <a:t>are well suited to educational data, </a:t>
            </a:r>
            <a:r>
              <a:rPr lang="en-US" dirty="0" smtClean="0"/>
              <a:t>results can be easily interpreted</a:t>
            </a:r>
          </a:p>
          <a:p>
            <a:r>
              <a:rPr lang="en-US" dirty="0" smtClean="0"/>
              <a:t>Cosine first. If non-interesting, then lift.</a:t>
            </a:r>
          </a:p>
          <a:p>
            <a:r>
              <a:rPr lang="en-US" dirty="0" smtClean="0"/>
              <a:t>If measures </a:t>
            </a:r>
            <a:r>
              <a:rPr lang="en-US" dirty="0"/>
              <a:t>disagree, teachers should use the intuition behind the measures to decide whether or not to dismiss the association rule.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44680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Association Rule Metrics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do Luna-</a:t>
            </a:r>
            <a:r>
              <a:rPr lang="en-US" dirty="0" err="1" smtClean="0"/>
              <a:t>Bazaldua</a:t>
            </a:r>
            <a:r>
              <a:rPr lang="en-US" dirty="0" smtClean="0"/>
              <a:t> and colleagues argue?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61336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Association Rule Metrics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do Luna-</a:t>
            </a:r>
            <a:r>
              <a:rPr lang="en-US" dirty="0" err="1" smtClean="0"/>
              <a:t>Bazaldua</a:t>
            </a:r>
            <a:r>
              <a:rPr lang="en-US" dirty="0" smtClean="0"/>
              <a:t> and colleagues argue?</a:t>
            </a:r>
          </a:p>
          <a:p>
            <a:endParaRPr lang="en-US" dirty="0"/>
          </a:p>
          <a:p>
            <a:r>
              <a:rPr lang="en-US" dirty="0" smtClean="0"/>
              <a:t>Interestingness as evaluated by experts</a:t>
            </a:r>
          </a:p>
          <a:p>
            <a:r>
              <a:rPr lang="en-US" dirty="0" smtClean="0"/>
              <a:t>Lift </a:t>
            </a:r>
            <a:r>
              <a:rPr lang="en-US" dirty="0"/>
              <a:t>and cosine are good indicators of interestingness</a:t>
            </a:r>
            <a:r>
              <a:rPr lang="en-US" dirty="0" smtClean="0"/>
              <a:t>.</a:t>
            </a:r>
          </a:p>
          <a:p>
            <a:r>
              <a:rPr lang="en-US" dirty="0" smtClean="0"/>
              <a:t>In </a:t>
            </a:r>
            <a:r>
              <a:rPr lang="en-US" dirty="0"/>
              <a:t>addition, the Phi Coefficient, </a:t>
            </a:r>
            <a:r>
              <a:rPr lang="en-US" dirty="0" smtClean="0"/>
              <a:t>Conviction</a:t>
            </a:r>
            <a:r>
              <a:rPr lang="en-US" dirty="0"/>
              <a:t>, and </a:t>
            </a:r>
            <a:r>
              <a:rPr lang="en-US" dirty="0" err="1"/>
              <a:t>Jaccard</a:t>
            </a:r>
            <a:r>
              <a:rPr lang="en-US" dirty="0"/>
              <a:t> also turn out to be good indicators of interestingness.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508629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Any questions on </a:t>
            </a:r>
            <a:r>
              <a:rPr lang="en-US" dirty="0" err="1" smtClean="0"/>
              <a:t>apriori</a:t>
            </a:r>
            <a:r>
              <a:rPr lang="en-US" dirty="0" smtClean="0"/>
              <a:t> algorithm?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15961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Let’s do an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Volunteer please?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65165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Someone pick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Support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848301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Generate Frequent </a:t>
            </a:r>
            <a:r>
              <a:rPr lang="en-US" dirty="0" err="1" smtClean="0"/>
              <a:t>Itemset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ABCF		ABDG	ABEF		BEGH	</a:t>
            </a:r>
          </a:p>
          <a:p>
            <a:pPr marL="0" indent="0">
              <a:buNone/>
            </a:pPr>
            <a:r>
              <a:rPr lang="en-US" dirty="0" smtClean="0"/>
              <a:t>BDIJ		BCDJ		DEFJ		ABCD</a:t>
            </a:r>
            <a:br>
              <a:rPr lang="en-US" dirty="0" smtClean="0"/>
            </a:br>
            <a:r>
              <a:rPr lang="en-US" dirty="0" smtClean="0"/>
              <a:t>DEGJ		DEGJ		ABCE		ABCF</a:t>
            </a:r>
          </a:p>
          <a:p>
            <a:pPr marL="0" indent="0">
              <a:buNone/>
            </a:pPr>
            <a:r>
              <a:rPr lang="en-US" dirty="0" smtClean="0"/>
              <a:t>BCDJ		BCDE		DEFK		DEGH	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014852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Was the choice of support level appropriate?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ABCF		ABDG	ABEF		BEGH	</a:t>
            </a:r>
          </a:p>
          <a:p>
            <a:pPr marL="0" indent="0">
              <a:buNone/>
            </a:pPr>
            <a:r>
              <a:rPr lang="en-US" dirty="0" smtClean="0"/>
              <a:t>BDIJ		BCDJ		DEFJ		ABCD</a:t>
            </a:r>
            <a:br>
              <a:rPr lang="en-US" dirty="0" smtClean="0"/>
            </a:br>
            <a:r>
              <a:rPr lang="en-US" dirty="0" smtClean="0"/>
              <a:t>DEGJ		DEGJ		ABCE		ABCF</a:t>
            </a:r>
          </a:p>
          <a:p>
            <a:pPr marL="0" indent="0">
              <a:buNone/>
            </a:pPr>
            <a:r>
              <a:rPr lang="en-US" dirty="0" smtClean="0"/>
              <a:t>BCDJ		BCDE		DEFK		DEGH	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261060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Re-try with lower support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ABCF		ABDG	ABEF		BEGH	</a:t>
            </a:r>
          </a:p>
          <a:p>
            <a:pPr marL="0" indent="0">
              <a:buNone/>
            </a:pPr>
            <a:r>
              <a:rPr lang="en-US" dirty="0" smtClean="0"/>
              <a:t>BDIJ		BCDJ		DEFJ		ABCD</a:t>
            </a:r>
            <a:br>
              <a:rPr lang="en-US" dirty="0" smtClean="0"/>
            </a:br>
            <a:r>
              <a:rPr lang="en-US" dirty="0" smtClean="0"/>
              <a:t>DEGJ		DEGJ		ABCE		ABCF</a:t>
            </a:r>
          </a:p>
          <a:p>
            <a:pPr marL="0" indent="0">
              <a:buNone/>
            </a:pPr>
            <a:r>
              <a:rPr lang="en-US" dirty="0" smtClean="0"/>
              <a:t>BCDJ		BCDE		DEFK		DEGH	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399390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Generate Rules From Frequent </a:t>
            </a:r>
            <a:r>
              <a:rPr lang="en-US" dirty="0" err="1" smtClean="0"/>
              <a:t>Itemset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ABCF		ABDG	ABEF		BEGH	</a:t>
            </a:r>
          </a:p>
          <a:p>
            <a:pPr marL="0" indent="0">
              <a:buNone/>
            </a:pPr>
            <a:r>
              <a:rPr lang="en-US" dirty="0" smtClean="0"/>
              <a:t>BDIJ		BCDJ		DEFJ		ABCD</a:t>
            </a:r>
            <a:br>
              <a:rPr lang="en-US" dirty="0" smtClean="0"/>
            </a:br>
            <a:r>
              <a:rPr lang="en-US" dirty="0" smtClean="0"/>
              <a:t>DEGJ		DEGJ		ABCE		ABCF</a:t>
            </a:r>
          </a:p>
          <a:p>
            <a:pPr marL="0" indent="0">
              <a:buNone/>
            </a:pPr>
            <a:r>
              <a:rPr lang="en-US" dirty="0" smtClean="0"/>
              <a:t>BCDJ		BCDE		DEFK		DEGH	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689468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 Comments?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333316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Rules in Education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might be some reasonable applications for Association Rule Mining in education?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74672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5961</TotalTime>
  <Words>1054</Words>
  <Application>Microsoft Macintosh PowerPoint</Application>
  <PresentationFormat>On-screen Show (4:3)</PresentationFormat>
  <Paragraphs>265</Paragraphs>
  <Slides>33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7" baseType="lpstr">
      <vt:lpstr>Calibri</vt:lpstr>
      <vt:lpstr>Mangal</vt:lpstr>
      <vt:lpstr>Arial</vt:lpstr>
      <vt:lpstr>Office Theme</vt:lpstr>
      <vt:lpstr>Core Methods in  Educational Data Mining</vt:lpstr>
      <vt:lpstr>Assignment C2</vt:lpstr>
      <vt:lpstr>What tools did you use?</vt:lpstr>
      <vt:lpstr>Let’s…</vt:lpstr>
      <vt:lpstr>Let’s…</vt:lpstr>
      <vt:lpstr>Was feature engineering beneficial?</vt:lpstr>
      <vt:lpstr>Association Rule Mining</vt:lpstr>
      <vt:lpstr>Today’s Class</vt:lpstr>
      <vt:lpstr>Association Rule Mining</vt:lpstr>
      <vt:lpstr>Association Rule Metrics</vt:lpstr>
      <vt:lpstr>Quiz</vt:lpstr>
      <vt:lpstr>Association Rule Metrics</vt:lpstr>
      <vt:lpstr>Why is interestingness needed?</vt:lpstr>
      <vt:lpstr>Example: Cosine</vt:lpstr>
      <vt:lpstr>Quiz</vt:lpstr>
      <vt:lpstr>Example: Lift</vt:lpstr>
      <vt:lpstr>Quiz</vt:lpstr>
      <vt:lpstr>Example: Jaccard</vt:lpstr>
      <vt:lpstr>Quiz</vt:lpstr>
      <vt:lpstr>Association Rule Metrics</vt:lpstr>
      <vt:lpstr>Association Rule Metrics</vt:lpstr>
      <vt:lpstr>Association Rule Metrics</vt:lpstr>
      <vt:lpstr>Association Rule Metrics</vt:lpstr>
      <vt:lpstr>Any questions on apriori algorithm?</vt:lpstr>
      <vt:lpstr>Let’s do an example</vt:lpstr>
      <vt:lpstr>Someone pick</vt:lpstr>
      <vt:lpstr>Generate Frequent Itemset</vt:lpstr>
      <vt:lpstr>Was the choice of support level appropriate?</vt:lpstr>
      <vt:lpstr>Re-try with lower support</vt:lpstr>
      <vt:lpstr>Generate Rules From Frequent Itemset</vt:lpstr>
      <vt:lpstr>Questions? Comments?</vt:lpstr>
      <vt:lpstr>Rules in Education</vt:lpstr>
      <vt:lpstr>The End</vt:lpstr>
    </vt:vector>
  </TitlesOfParts>
  <Company>Worcester Polytechnic Institute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Methods for the Learning Sciences</dc:title>
  <dc:creator>rsbaker</dc:creator>
  <cp:lastModifiedBy>Juan Miguel Andres</cp:lastModifiedBy>
  <cp:revision>620</cp:revision>
  <dcterms:created xsi:type="dcterms:W3CDTF">2010-01-07T20:34:12Z</dcterms:created>
  <dcterms:modified xsi:type="dcterms:W3CDTF">2017-03-15T16:40:13Z</dcterms:modified>
</cp:coreProperties>
</file>